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>
        <p:scale>
          <a:sx n="100" d="100"/>
          <a:sy n="100" d="100"/>
        </p:scale>
        <p:origin x="-660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CCC82F-2A54-34CF-06C2-00E111774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A3B6E6-143B-4E0B-550D-0FCE451A3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2B50B4-2F6C-3BD0-76D0-FB463312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79ED7-108B-1FE4-D767-29C509B5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13B08A-95E6-A715-ACBC-7A70636E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45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E3D00-0EF3-8329-8E30-95C55D12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59E175-E1B3-C6D4-7870-242E606A7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BED1E-95D1-A85E-97DD-947B37E6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3D0C0E-18A1-5081-5AB3-40DFA8EE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980D31-000A-358A-946C-D8013B23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08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F294DA-E626-3B02-46F0-80EB6B6D9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57D0FC-F140-D10A-EE59-BABE4D673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AFC126-EF38-4FD1-5926-668F5132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ECAC19-2240-2129-2243-72FF5FC1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BAFDD-E43F-0C5B-7F9A-05947D39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7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73175-3BDD-1D49-3E6D-D6532C57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3B7F9E-13CD-AC37-480F-4DF2821A3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68A3B7-E245-7D57-4068-6DAF3DAC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4A23AB-2CB5-7ECC-F658-DF7B2D4E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E6211C-974F-87FF-A7FE-C4074228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3A750-F37D-C59E-063F-3D17DBE4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BE236F-C16C-E48D-E912-9CE4A1F5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86F382-90D3-7046-B7ED-3F99A14E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ADF45-8947-4C7F-43D0-D828E31F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24A596-A0EB-2BE4-2CAF-1EAEC1FF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75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A7998-F3F9-0BD5-E4D4-3E665CD4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C1F530-CA54-2CD4-5DC4-8585CC959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B67E88-98BE-96FC-2B39-D163E8596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4322A8-6B50-9F80-0ECA-C22F8B64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2291E1-5BEB-7452-FCDE-8F3C7C8A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D0ADB3-599E-86EB-1543-0FAB3247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13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497897-B72C-40B6-C3CA-066E4955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297672-A283-6C33-96F6-4F6DDA31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1D9FE3-0FD0-39D0-E032-B02CBDC30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4BDE7C-9322-FEDA-A60F-B8047CAF3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6EAF9E-B80E-C093-2EE0-5618C54E0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84DECFE-8274-318B-8CCB-2B765F6B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C7BC4C-384E-73CA-23C8-45A52453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6250734-4BC1-5BC1-57DE-C89388A2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16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C910B9-CB5F-DEB0-E20F-4E964C40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F21D9E-C57B-6299-B83C-69EB97D3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58B725-E9F9-0E54-357D-454FA3E0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0CB7F0-8050-10E6-76DB-44A587D7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10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FE69F3-86C1-A82A-C4EF-E89A1CF4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77BACD-0E54-4F60-71C4-3BA3533A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7B5EFA-1A21-D53D-2421-3BFB19CE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51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6D255-2390-0536-04AC-BD8AE10E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A6909C-5617-E77F-031C-842CD269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CBCB47-7C23-4E30-E502-6BA359AA5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40C4C8-D64E-DC7E-1CFB-F719AAA3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0913D5-DF73-A460-32EB-F638290D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48D8CF-2EC1-A876-6B76-46368626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4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B80FB-9445-2965-ED4F-68624232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0AEDF9-63BF-E629-BB2B-570EA3A2F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5CA22A-DD43-339B-206D-FB6C12742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8B32DA-3472-E9A5-0E45-C71C991B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894540-BA72-4BEB-9C0E-77AEF974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24DA44-F938-5ED1-80F5-A99E2E37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05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D9810A-EA10-1F55-3876-6D51499A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DF93CE-0BAD-ED47-3681-D3421B038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0B507-BD9B-6426-9489-821F86ADB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FEA66-BD78-4198-8B21-5243765E36F5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7D13A1-0D3C-AF66-C9E4-4673E599A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05AA7-6D94-003B-41D3-C08B02384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F173-E71B-4E69-B60E-F8BF30EA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33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8.jpeg"/><Relationship Id="rId4" Type="http://schemas.openxmlformats.org/officeDocument/2006/relationships/image" Target="../media/image3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jeanmarc.thevenet@yahoo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9D9E34FF-5357-FDE5-D231-D0C6DE8D12B6}"/>
              </a:ext>
            </a:extLst>
          </p:cNvPr>
          <p:cNvGrpSpPr/>
          <p:nvPr/>
        </p:nvGrpSpPr>
        <p:grpSpPr>
          <a:xfrm>
            <a:off x="-33700" y="-345902"/>
            <a:ext cx="12095071" cy="7083434"/>
            <a:chOff x="-33700" y="-345902"/>
            <a:chExt cx="12095071" cy="7083434"/>
          </a:xfrm>
        </p:grpSpPr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F3E27E02-3F81-BD60-7E32-8F889AA4B000}"/>
                </a:ext>
              </a:extLst>
            </p:cNvPr>
            <p:cNvGrpSpPr/>
            <p:nvPr/>
          </p:nvGrpSpPr>
          <p:grpSpPr>
            <a:xfrm>
              <a:off x="-33700" y="-345902"/>
              <a:ext cx="12095071" cy="7083434"/>
              <a:chOff x="-33700" y="-345902"/>
              <a:chExt cx="12095071" cy="7083434"/>
            </a:xfrm>
          </p:grpSpPr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id="{FAF23CEA-D0A2-42CC-2471-1AB601022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683" y="4118682"/>
                <a:ext cx="1444985" cy="1064726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21CF5870-0D4E-647A-6465-7CC4A430E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321" y="1650791"/>
                <a:ext cx="1699566" cy="886730"/>
              </a:xfrm>
              <a:prstGeom prst="rect">
                <a:avLst/>
              </a:prstGeom>
            </p:spPr>
          </p:pic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739C2F5-2BA3-1242-15C8-20AD897A85AD}"/>
                  </a:ext>
                </a:extLst>
              </p:cNvPr>
              <p:cNvSpPr/>
              <p:nvPr/>
            </p:nvSpPr>
            <p:spPr>
              <a:xfrm>
                <a:off x="11169844" y="6383048"/>
                <a:ext cx="888468" cy="354484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224E5286-E550-0949-AE0B-60EACE5428A0}"/>
                  </a:ext>
                </a:extLst>
              </p:cNvPr>
              <p:cNvGrpSpPr/>
              <p:nvPr/>
            </p:nvGrpSpPr>
            <p:grpSpPr>
              <a:xfrm>
                <a:off x="-33700" y="-6579"/>
                <a:ext cx="12095071" cy="6723011"/>
                <a:chOff x="-33700" y="-6579"/>
                <a:chExt cx="12095071" cy="6723011"/>
              </a:xfrm>
            </p:grpSpPr>
            <p:pic>
              <p:nvPicPr>
                <p:cNvPr id="5" name="Image 4">
                  <a:extLst>
                    <a:ext uri="{FF2B5EF4-FFF2-40B4-BE49-F238E27FC236}">
                      <a16:creationId xmlns:a16="http://schemas.microsoft.com/office/drawing/2014/main" id="{B8EE2B0B-3259-EF37-5178-CDDD810FD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1833" y="2765042"/>
                  <a:ext cx="2345121" cy="1503258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5B7570A-827B-B6CA-3D38-11D59473F007}"/>
                    </a:ext>
                  </a:extLst>
                </p:cNvPr>
                <p:cNvSpPr/>
                <p:nvPr/>
              </p:nvSpPr>
              <p:spPr>
                <a:xfrm>
                  <a:off x="2984539" y="2099749"/>
                  <a:ext cx="9076832" cy="139597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76A3C091-A127-B075-14AC-419D28F7CD43}"/>
                    </a:ext>
                  </a:extLst>
                </p:cNvPr>
                <p:cNvSpPr/>
                <p:nvPr/>
              </p:nvSpPr>
              <p:spPr>
                <a:xfrm>
                  <a:off x="2972432" y="4327218"/>
                  <a:ext cx="9076748" cy="62486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AutoShape 142" descr="2Q==">
                  <a:extLst>
                    <a:ext uri="{FF2B5EF4-FFF2-40B4-BE49-F238E27FC236}">
                      <a16:creationId xmlns:a16="http://schemas.microsoft.com/office/drawing/2014/main" id="{B894758D-6E15-7228-8ECF-ED655F709BA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213" y="3667774"/>
                  <a:ext cx="525071" cy="304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pic>
              <p:nvPicPr>
                <p:cNvPr id="7" name="Image 6">
                  <a:extLst>
                    <a:ext uri="{FF2B5EF4-FFF2-40B4-BE49-F238E27FC236}">
                      <a16:creationId xmlns:a16="http://schemas.microsoft.com/office/drawing/2014/main" id="{9711AC0C-486F-787D-E7DA-56C035C92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018" y="2536864"/>
                  <a:ext cx="1390650" cy="685800"/>
                </a:xfrm>
                <a:prstGeom prst="rect">
                  <a:avLst/>
                </a:prstGeom>
              </p:spPr>
            </p:pic>
            <p:sp>
              <p:nvSpPr>
                <p:cNvPr id="11" name="AutoShape 59" descr="9k=">
                  <a:extLst>
                    <a:ext uri="{FF2B5EF4-FFF2-40B4-BE49-F238E27FC236}">
                      <a16:creationId xmlns:a16="http://schemas.microsoft.com/office/drawing/2014/main" id="{52D97D2D-5791-DD88-A189-6CE4C3E939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11537" y="2881940"/>
                  <a:ext cx="4381062" cy="1790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14" name="AutoShape 140" descr="2Q==">
                  <a:extLst>
                    <a:ext uri="{FF2B5EF4-FFF2-40B4-BE49-F238E27FC236}">
                      <a16:creationId xmlns:a16="http://schemas.microsoft.com/office/drawing/2014/main" id="{7E7A3BDC-D111-387E-0470-5782D0532B1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213" y="3667774"/>
                  <a:ext cx="525071" cy="304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16" name="AutoShape 176" descr="Résultat de recherche d'images pour &quot;fougeres&quot;">
                  <a:extLst>
                    <a:ext uri="{FF2B5EF4-FFF2-40B4-BE49-F238E27FC236}">
                      <a16:creationId xmlns:a16="http://schemas.microsoft.com/office/drawing/2014/main" id="{CA42BB96-32FC-EF97-EB9C-58A9A03306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213" y="3521720"/>
                  <a:ext cx="525071" cy="304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17" name="AutoShape 178" descr="Résultat de recherche d'images pour &quot;fougeres&quot;">
                  <a:extLst>
                    <a:ext uri="{FF2B5EF4-FFF2-40B4-BE49-F238E27FC236}">
                      <a16:creationId xmlns:a16="http://schemas.microsoft.com/office/drawing/2014/main" id="{8C44DEEA-ED72-7D4F-DBC1-F2FDD31D6B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213" y="3521720"/>
                  <a:ext cx="525071" cy="304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18" name="AutoShape 186" descr="Résultat de recherche d'images pour &quot;vitré&quot;">
                  <a:extLst>
                    <a:ext uri="{FF2B5EF4-FFF2-40B4-BE49-F238E27FC236}">
                      <a16:creationId xmlns:a16="http://schemas.microsoft.com/office/drawing/2014/main" id="{E9B6CFB7-3481-3E0F-80BD-36B49CEDF75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213" y="3521720"/>
                  <a:ext cx="525071" cy="304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19" name="AutoShape 199" descr="Résultat de recherche d'images pour &quot;logo ville d'art et d'histoire&quot;">
                  <a:extLst>
                    <a:ext uri="{FF2B5EF4-FFF2-40B4-BE49-F238E27FC236}">
                      <a16:creationId xmlns:a16="http://schemas.microsoft.com/office/drawing/2014/main" id="{E8A89AB2-9323-5189-EC60-2C03461B48F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213" y="3521720"/>
                  <a:ext cx="525071" cy="304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20" name="AutoShape 201" descr="Résultat de recherche d'images pour &quot;logo ville d'art et d'histoire&quot;">
                  <a:extLst>
                    <a:ext uri="{FF2B5EF4-FFF2-40B4-BE49-F238E27FC236}">
                      <a16:creationId xmlns:a16="http://schemas.microsoft.com/office/drawing/2014/main" id="{BEA2573E-4FE7-5147-1234-5219172294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213" y="3521720"/>
                  <a:ext cx="525071" cy="304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21" name="AutoShape 211" descr="Résultat de recherche d'images pour &quot;domaine de roiffé&quot;">
                  <a:extLst>
                    <a:ext uri="{FF2B5EF4-FFF2-40B4-BE49-F238E27FC236}">
                      <a16:creationId xmlns:a16="http://schemas.microsoft.com/office/drawing/2014/main" id="{8DEAD0A9-4676-3D05-C0EB-2E8A13FE82D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213" y="3521720"/>
                  <a:ext cx="525071" cy="304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22" name="AutoShape 213" descr="Résultat de recherche d'images pour &quot;domaine de roiffé&quot;">
                  <a:extLst>
                    <a:ext uri="{FF2B5EF4-FFF2-40B4-BE49-F238E27FC236}">
                      <a16:creationId xmlns:a16="http://schemas.microsoft.com/office/drawing/2014/main" id="{B4FB8B89-34DE-850C-C440-27D74BC4129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213" y="3521720"/>
                  <a:ext cx="525071" cy="304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23" name="AutoShape 215" descr="Résultat de recherche d'images pour &quot;domaine de roiffé&quot;">
                  <a:extLst>
                    <a:ext uri="{FF2B5EF4-FFF2-40B4-BE49-F238E27FC236}">
                      <a16:creationId xmlns:a16="http://schemas.microsoft.com/office/drawing/2014/main" id="{2CF4548A-3ECD-5019-BBBA-68DD29B6799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213" y="3521720"/>
                  <a:ext cx="525071" cy="304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33" name="Oval 239">
                  <a:extLst>
                    <a:ext uri="{FF2B5EF4-FFF2-40B4-BE49-F238E27FC236}">
                      <a16:creationId xmlns:a16="http://schemas.microsoft.com/office/drawing/2014/main" id="{402DD2CC-256C-474C-7105-CB46002986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9709" y="2640833"/>
                  <a:ext cx="144462" cy="142875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pic>
              <p:nvPicPr>
                <p:cNvPr id="35" name="Image 34">
                  <a:extLst>
                    <a:ext uri="{FF2B5EF4-FFF2-40B4-BE49-F238E27FC236}">
                      <a16:creationId xmlns:a16="http://schemas.microsoft.com/office/drawing/2014/main" id="{2A95E97F-1B58-A86B-1029-FB59D3DD07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29" y="-4237"/>
                  <a:ext cx="3340448" cy="1184179"/>
                </a:xfrm>
                <a:prstGeom prst="rect">
                  <a:avLst/>
                </a:prstGeom>
              </p:spPr>
            </p:pic>
            <p:graphicFrame>
              <p:nvGraphicFramePr>
                <p:cNvPr id="40" name="Objet 39">
                  <a:extLst>
                    <a:ext uri="{FF2B5EF4-FFF2-40B4-BE49-F238E27FC236}">
                      <a16:creationId xmlns:a16="http://schemas.microsoft.com/office/drawing/2014/main" id="{0FD1677F-8B77-843E-C739-562B3FC1768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39400574"/>
                    </p:ext>
                  </p:extLst>
                </p:nvPr>
              </p:nvGraphicFramePr>
              <p:xfrm>
                <a:off x="301175" y="5492104"/>
                <a:ext cx="1181583" cy="118158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Acrobat Document" r:id="rId7" imgW="4438542" imgH="4438393" progId="Acrobat.Document.DC">
                        <p:embed/>
                      </p:oleObj>
                    </mc:Choice>
                    <mc:Fallback>
                      <p:oleObj name="Acrobat Document" r:id="rId7" imgW="4438542" imgH="4438393" progId="Acrobat.Document.DC">
                        <p:embed/>
                        <p:pic>
                          <p:nvPicPr>
                            <p:cNvPr id="24" name="Objet 23">
                              <a:extLst>
                                <a:ext uri="{FF2B5EF4-FFF2-40B4-BE49-F238E27FC236}">
                                  <a16:creationId xmlns:a16="http://schemas.microsoft.com/office/drawing/2014/main" id="{9F2EB7F7-EBE8-8C48-E613-AE7E8FBD68B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1175" y="5492104"/>
                              <a:ext cx="1181583" cy="118158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6" name="Groupe 45">
                  <a:extLst>
                    <a:ext uri="{FF2B5EF4-FFF2-40B4-BE49-F238E27FC236}">
                      <a16:creationId xmlns:a16="http://schemas.microsoft.com/office/drawing/2014/main" id="{4F1593CE-9FA7-3076-8B29-A2516C4897F6}"/>
                    </a:ext>
                  </a:extLst>
                </p:cNvPr>
                <p:cNvGrpSpPr/>
                <p:nvPr/>
              </p:nvGrpSpPr>
              <p:grpSpPr>
                <a:xfrm>
                  <a:off x="7935214" y="198735"/>
                  <a:ext cx="720730" cy="892552"/>
                  <a:chOff x="8679183" y="550857"/>
                  <a:chExt cx="720730" cy="892552"/>
                </a:xfrm>
              </p:grpSpPr>
              <p:sp>
                <p:nvSpPr>
                  <p:cNvPr id="44" name="Text Box 114">
                    <a:extLst>
                      <a:ext uri="{FF2B5EF4-FFF2-40B4-BE49-F238E27FC236}">
                        <a16:creationId xmlns:a16="http://schemas.microsoft.com/office/drawing/2014/main" id="{87C981B3-3B07-F406-0A47-3179DF210F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650181">
                    <a:off x="8759536" y="550857"/>
                    <a:ext cx="598241" cy="89255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fr-FR" altLang="fr-FR" sz="4000" b="1" i="1" kern="0" dirty="0">
                        <a:latin typeface="Arial Narrow" panose="020B0606020202030204" pitchFamily="34" charset="0"/>
                      </a:rPr>
                      <a:t>5</a:t>
                    </a:r>
                    <a:r>
                      <a:rPr kumimoji="0" lang="fr-FR" altLang="fr-FR" sz="1800" b="1" i="1" u="none" strike="noStrike" kern="0" cap="none" spc="0" normalizeH="0" baseline="300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e</a:t>
                    </a:r>
                  </a:p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altLang="fr-FR" sz="1800" b="1" i="1" u="none" strike="noStrike" kern="0" cap="none" spc="0" normalizeH="0" baseline="300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édition</a:t>
                    </a:r>
                  </a:p>
                </p:txBody>
              </p:sp>
              <p:sp>
                <p:nvSpPr>
                  <p:cNvPr id="45" name="Rectangle 115">
                    <a:extLst>
                      <a:ext uri="{FF2B5EF4-FFF2-40B4-BE49-F238E27FC236}">
                        <a16:creationId xmlns:a16="http://schemas.microsoft.com/office/drawing/2014/main" id="{0EAED98E-F181-6A07-8EB1-5046584D81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50181">
                    <a:off x="8679183" y="1103860"/>
                    <a:ext cx="720730" cy="71439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47" name="Oval 239">
                  <a:extLst>
                    <a:ext uri="{FF2B5EF4-FFF2-40B4-BE49-F238E27FC236}">
                      <a16:creationId xmlns:a16="http://schemas.microsoft.com/office/drawing/2014/main" id="{549A5995-8156-925B-E216-0B03EA1D76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5491" y="3115724"/>
                  <a:ext cx="144462" cy="142875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48" name="Oval 239">
                  <a:extLst>
                    <a:ext uri="{FF2B5EF4-FFF2-40B4-BE49-F238E27FC236}">
                      <a16:creationId xmlns:a16="http://schemas.microsoft.com/office/drawing/2014/main" id="{8B0283E8-3CAC-0EA5-B2E0-8512232F7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0716" y="4639648"/>
                  <a:ext cx="144462" cy="142875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BEE34A69-570D-8E3E-BC12-B0CB26BF32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3129" y="5341534"/>
                  <a:ext cx="1203728" cy="1184919"/>
                </a:xfrm>
                <a:prstGeom prst="rect">
                  <a:avLst/>
                </a:prstGeom>
              </p:spPr>
            </p:pic>
            <p:sp>
              <p:nvSpPr>
                <p:cNvPr id="75" name="ZoneTexte 74">
                  <a:extLst>
                    <a:ext uri="{FF2B5EF4-FFF2-40B4-BE49-F238E27FC236}">
                      <a16:creationId xmlns:a16="http://schemas.microsoft.com/office/drawing/2014/main" id="{557E5212-DEB5-6E57-A4C4-3594C1AC0E80}"/>
                    </a:ext>
                  </a:extLst>
                </p:cNvPr>
                <p:cNvSpPr txBox="1"/>
                <p:nvPr/>
              </p:nvSpPr>
              <p:spPr>
                <a:xfrm>
                  <a:off x="9644512" y="6408655"/>
                  <a:ext cx="9101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TOTAL €</a:t>
                  </a:r>
                </a:p>
              </p:txBody>
            </p: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8510295C-3F74-6B68-8CE9-1B127635FF3F}"/>
                    </a:ext>
                  </a:extLst>
                </p:cNvPr>
                <p:cNvSpPr txBox="1"/>
                <p:nvPr/>
              </p:nvSpPr>
              <p:spPr>
                <a:xfrm>
                  <a:off x="8687769" y="3554639"/>
                  <a:ext cx="22894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Auto et pilote : gratuit</a:t>
                  </a:r>
                </a:p>
                <a:p>
                  <a:r>
                    <a:rPr lang="fr-FR" sz="1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Par passager supplémentaire : 10€</a:t>
                  </a:r>
                </a:p>
              </p:txBody>
            </p:sp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04C49E07-1E7D-2CFD-8A3D-D86F24948760}"/>
                    </a:ext>
                  </a:extLst>
                </p:cNvPr>
                <p:cNvSpPr txBox="1"/>
                <p:nvPr/>
              </p:nvSpPr>
              <p:spPr>
                <a:xfrm>
                  <a:off x="9780175" y="6089328"/>
                  <a:ext cx="60465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Gratuit</a:t>
                  </a:r>
                </a:p>
              </p:txBody>
            </p:sp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51DC7099-565F-B261-39FA-47AF92162E6C}"/>
                    </a:ext>
                  </a:extLst>
                </p:cNvPr>
                <p:cNvSpPr txBox="1"/>
                <p:nvPr/>
              </p:nvSpPr>
              <p:spPr>
                <a:xfrm>
                  <a:off x="9372303" y="2201716"/>
                  <a:ext cx="174644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Ensemble randonnée + déjeuner + conférence : </a:t>
                  </a:r>
                </a:p>
                <a:p>
                  <a:pPr algn="ctr"/>
                  <a:r>
                    <a:rPr lang="fr-FR" sz="10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Conducteur seul 90 €</a:t>
                  </a:r>
                </a:p>
                <a:p>
                  <a:pPr algn="ctr"/>
                  <a:r>
                    <a:rPr lang="fr-FR" sz="10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Couple 160 €</a:t>
                  </a:r>
                </a:p>
                <a:p>
                  <a:pPr algn="ctr"/>
                  <a:endParaRPr lang="fr-FR" sz="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fr-FR" sz="4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</a:p>
                <a:p>
                  <a:pPr algn="ctr"/>
                  <a:endParaRPr lang="fr-FR" sz="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fr-FR" sz="10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60 € par personne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C0197E66-7A46-45D0-B1C9-A67FFD912D04}"/>
                    </a:ext>
                  </a:extLst>
                </p:cNvPr>
                <p:cNvSpPr/>
                <p:nvPr/>
              </p:nvSpPr>
              <p:spPr>
                <a:xfrm>
                  <a:off x="11078400" y="2123557"/>
                  <a:ext cx="958854" cy="133908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ZoneTexte 69">
                  <a:extLst>
                    <a:ext uri="{FF2B5EF4-FFF2-40B4-BE49-F238E27FC236}">
                      <a16:creationId xmlns:a16="http://schemas.microsoft.com/office/drawing/2014/main" id="{BD1368F4-D7AF-96E2-C970-9C581D3F88C2}"/>
                    </a:ext>
                  </a:extLst>
                </p:cNvPr>
                <p:cNvSpPr txBox="1"/>
                <p:nvPr/>
              </p:nvSpPr>
              <p:spPr>
                <a:xfrm>
                  <a:off x="9597696" y="4363372"/>
                  <a:ext cx="1348446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Par équipage 50 €</a:t>
                  </a:r>
                </a:p>
                <a:p>
                  <a:pPr algn="ctr"/>
                  <a:r>
                    <a:rPr lang="fr-FR" sz="10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avec accès gratuit</a:t>
                  </a:r>
                </a:p>
                <a:p>
                  <a:pPr algn="ctr"/>
                  <a:r>
                    <a:rPr lang="fr-FR" sz="10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au parking château</a:t>
                  </a: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9749EE20-FCEC-8082-AD84-B36A118B4401}"/>
                    </a:ext>
                  </a:extLst>
                </p:cNvPr>
                <p:cNvSpPr/>
                <p:nvPr/>
              </p:nvSpPr>
              <p:spPr>
                <a:xfrm>
                  <a:off x="11097371" y="4324154"/>
                  <a:ext cx="943345" cy="61116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7" name="Connecteur droit 76">
                  <a:extLst>
                    <a:ext uri="{FF2B5EF4-FFF2-40B4-BE49-F238E27FC236}">
                      <a16:creationId xmlns:a16="http://schemas.microsoft.com/office/drawing/2014/main" id="{5D3675D1-3BB0-CA3A-C380-8E51CEFD4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91328" y="2823363"/>
                  <a:ext cx="717440" cy="68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droit 78">
                  <a:extLst>
                    <a:ext uri="{FF2B5EF4-FFF2-40B4-BE49-F238E27FC236}">
                      <a16:creationId xmlns:a16="http://schemas.microsoft.com/office/drawing/2014/main" id="{F793C718-3469-115C-1F7B-6499729630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29450" y="6665134"/>
                  <a:ext cx="717440" cy="68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79">
                  <a:extLst>
                    <a:ext uri="{FF2B5EF4-FFF2-40B4-BE49-F238E27FC236}">
                      <a16:creationId xmlns:a16="http://schemas.microsoft.com/office/drawing/2014/main" id="{241B5EEE-9AFC-FFA5-90AD-F7E124305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10141" y="4593553"/>
                  <a:ext cx="717440" cy="68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ZoneTexte 89">
                  <a:extLst>
                    <a:ext uri="{FF2B5EF4-FFF2-40B4-BE49-F238E27FC236}">
                      <a16:creationId xmlns:a16="http://schemas.microsoft.com/office/drawing/2014/main" id="{3C883B30-61EF-B4D5-B677-288ECA74798E}"/>
                    </a:ext>
                  </a:extLst>
                </p:cNvPr>
                <p:cNvSpPr txBox="1"/>
                <p:nvPr/>
              </p:nvSpPr>
              <p:spPr>
                <a:xfrm>
                  <a:off x="9778201" y="5780022"/>
                  <a:ext cx="60465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Gratuit</a:t>
                  </a:r>
                </a:p>
              </p:txBody>
            </p:sp>
            <p:cxnSp>
              <p:nvCxnSpPr>
                <p:cNvPr id="92" name="Connecteur droit 91">
                  <a:extLst>
                    <a:ext uri="{FF2B5EF4-FFF2-40B4-BE49-F238E27FC236}">
                      <a16:creationId xmlns:a16="http://schemas.microsoft.com/office/drawing/2014/main" id="{7D1DBBF7-1476-8557-0D86-FF3591D79331}"/>
                    </a:ext>
                  </a:extLst>
                </p:cNvPr>
                <p:cNvCxnSpPr>
                  <a:cxnSpLocks/>
                  <a:endCxn id="93" idx="6"/>
                </p:cNvCxnSpPr>
                <p:nvPr/>
              </p:nvCxnSpPr>
              <p:spPr>
                <a:xfrm flipH="1">
                  <a:off x="2105691" y="2403514"/>
                  <a:ext cx="894403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cteur droit 93">
                  <a:extLst>
                    <a:ext uri="{FF2B5EF4-FFF2-40B4-BE49-F238E27FC236}">
                      <a16:creationId xmlns:a16="http://schemas.microsoft.com/office/drawing/2014/main" id="{8CE45769-E5BA-1AA8-6BB0-5C0A00469E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15190" y="3187162"/>
                  <a:ext cx="278478" cy="2431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Connecteur droit 94">
                  <a:extLst>
                    <a:ext uri="{FF2B5EF4-FFF2-40B4-BE49-F238E27FC236}">
                      <a16:creationId xmlns:a16="http://schemas.microsoft.com/office/drawing/2014/main" id="{5FF255B1-036F-E7D8-7D0A-3FF9AF78DF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98320" y="2710360"/>
                  <a:ext cx="1195728" cy="5173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239">
                  <a:extLst>
                    <a:ext uri="{FF2B5EF4-FFF2-40B4-BE49-F238E27FC236}">
                      <a16:creationId xmlns:a16="http://schemas.microsoft.com/office/drawing/2014/main" id="{0176DFB8-F746-ACDA-41C7-9F3222A14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2212" y="6265780"/>
                  <a:ext cx="144462" cy="1428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24" name="Line 232">
                  <a:extLst>
                    <a:ext uri="{FF2B5EF4-FFF2-40B4-BE49-F238E27FC236}">
                      <a16:creationId xmlns:a16="http://schemas.microsoft.com/office/drawing/2014/main" id="{3F38B212-F0D9-F445-399C-5812C48827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89409" y="6337219"/>
                  <a:ext cx="28454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" name="Text Box 11">
                  <a:extLst>
                    <a:ext uri="{FF2B5EF4-FFF2-40B4-BE49-F238E27FC236}">
                      <a16:creationId xmlns:a16="http://schemas.microsoft.com/office/drawing/2014/main" id="{5CC6D1A7-41A4-10AC-03D6-37555DEAA4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3700" y="-6579"/>
                  <a:ext cx="3829766" cy="156966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 b="1" dirty="0"/>
                    <a:t>21 &amp; 22 septembre 2024</a:t>
                  </a:r>
                </a:p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800" b="1" dirty="0">
                      <a:solidFill>
                        <a:schemeClr val="bg1"/>
                      </a:solidFill>
                    </a:rPr>
                    <a:t>PROGRAMME</a:t>
                  </a:r>
                </a:p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800" b="1" dirty="0">
                      <a:solidFill>
                        <a:schemeClr val="bg1"/>
                      </a:solidFill>
                    </a:rPr>
                    <a:t>&amp; INSCRIPTION</a:t>
                  </a:r>
                </a:p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 b="1" i="1" dirty="0">
                      <a:solidFill>
                        <a:schemeClr val="bg1">
                          <a:lumMod val="85000"/>
                        </a:schemeClr>
                      </a:solidFill>
                    </a:rPr>
                    <a:t>Document participant</a:t>
                  </a:r>
                </a:p>
              </p:txBody>
            </p:sp>
            <p:sp>
              <p:nvSpPr>
                <p:cNvPr id="10" name="Text Box 13">
                  <a:extLst>
                    <a:ext uri="{FF2B5EF4-FFF2-40B4-BE49-F238E27FC236}">
                      <a16:creationId xmlns:a16="http://schemas.microsoft.com/office/drawing/2014/main" id="{B63B0FB7-4583-5070-D483-DF64315A8A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24211" y="1536967"/>
                  <a:ext cx="6517756" cy="4298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ts val="0"/>
                    </a:spcBef>
                    <a:buFontTx/>
                    <a:buNone/>
                  </a:pPr>
                  <a:endParaRPr lang="fr-FR" altLang="fr-FR" sz="1600" b="1" dirty="0">
                    <a:solidFill>
                      <a:srgbClr val="CC0000"/>
                    </a:solidFill>
                  </a:endParaRPr>
                </a:p>
                <a:p>
                  <a:pPr eaLnBrk="1" hangingPunct="1">
                    <a:spcBef>
                      <a:spcPts val="0"/>
                    </a:spcBef>
                    <a:buFontTx/>
                    <a:buNone/>
                  </a:pPr>
                  <a:r>
                    <a:rPr lang="fr-FR" altLang="fr-FR" sz="1600" b="1" dirty="0"/>
                    <a:t>Samedi 21 septembre 2024</a:t>
                  </a:r>
                </a:p>
                <a:p>
                  <a:pPr eaLnBrk="1" hangingPunct="1">
                    <a:spcBef>
                      <a:spcPts val="0"/>
                    </a:spcBef>
                    <a:buFontTx/>
                    <a:buNone/>
                  </a:pPr>
                  <a:endParaRPr lang="fr-FR" altLang="fr-FR" sz="600" b="1" dirty="0">
                    <a:solidFill>
                      <a:srgbClr val="CC0000"/>
                    </a:solidFill>
                  </a:endParaRPr>
                </a:p>
                <a:p>
                  <a:pPr eaLnBrk="1" hangingPunct="1">
                    <a:spcBef>
                      <a:spcPts val="0"/>
                    </a:spcBef>
                    <a:buFontTx/>
                    <a:buNone/>
                  </a:pPr>
                  <a:r>
                    <a:rPr lang="fr-FR" altLang="fr-FR" sz="1400" b="1" dirty="0">
                      <a:solidFill>
                        <a:srgbClr val="0070C0"/>
                      </a:solidFill>
                    </a:rPr>
                    <a:t>Randonnée culturelle du samedi </a:t>
                  </a:r>
                  <a:endParaRPr lang="fr-FR" altLang="fr-FR" sz="1000" b="1" dirty="0">
                    <a:solidFill>
                      <a:srgbClr val="0070C0"/>
                    </a:solidFill>
                  </a:endParaRPr>
                </a:p>
                <a:p>
                  <a:pPr>
                    <a:spcBef>
                      <a:spcPts val="0"/>
                    </a:spcBef>
                    <a:buNone/>
                  </a:pPr>
                  <a:r>
                    <a:rPr lang="fr-FR" altLang="fr-FR" sz="1000" b="1" u="sng" dirty="0">
                      <a:solidFill>
                        <a:srgbClr val="0070C0"/>
                      </a:solidFill>
                    </a:rPr>
                    <a:t>9 heures</a:t>
                  </a:r>
                  <a:r>
                    <a:rPr lang="fr-FR" altLang="fr-FR" sz="1000" b="1" dirty="0">
                      <a:solidFill>
                        <a:srgbClr val="0070C0"/>
                      </a:solidFill>
                    </a:rPr>
                    <a:t> château de Neuville : café d’accueil et road book, départ randonnée / Visites château d’Anet et musée d’Art Naïf de Vicq / Déjeuner au Four </a:t>
                  </a:r>
                  <a:r>
                    <a:rPr lang="fr-FR" altLang="fr-FR" sz="1000" b="1">
                      <a:solidFill>
                        <a:srgbClr val="0070C0"/>
                      </a:solidFill>
                    </a:rPr>
                    <a:t>à Chaux à </a:t>
                  </a:r>
                  <a:r>
                    <a:rPr lang="fr-FR" altLang="fr-FR" sz="1000" b="1" dirty="0">
                      <a:solidFill>
                        <a:srgbClr val="0070C0"/>
                      </a:solidFill>
                    </a:rPr>
                    <a:t>Richebourg / Retour au château </a:t>
                  </a:r>
                  <a:endParaRPr lang="fr-FR" altLang="fr-FR" sz="1400" b="1" dirty="0">
                    <a:solidFill>
                      <a:srgbClr val="0070C0"/>
                    </a:solidFill>
                  </a:endParaRPr>
                </a:p>
                <a:p>
                  <a:pPr>
                    <a:spcBef>
                      <a:spcPts val="400"/>
                    </a:spcBef>
                    <a:spcAft>
                      <a:spcPts val="400"/>
                    </a:spcAft>
                    <a:buNone/>
                  </a:pPr>
                  <a:r>
                    <a:rPr lang="fr-FR" altLang="fr-FR" sz="1400" b="1" dirty="0">
                      <a:solidFill>
                        <a:srgbClr val="0070C0"/>
                      </a:solidFill>
                    </a:rPr>
                    <a:t>Conférence  </a:t>
                  </a:r>
                  <a:r>
                    <a:rPr lang="fr-FR" altLang="fr-FR" sz="1000" b="1" dirty="0">
                      <a:solidFill>
                        <a:srgbClr val="0070C0"/>
                      </a:solidFill>
                    </a:rPr>
                    <a:t>Mathieu</a:t>
                  </a:r>
                  <a:r>
                    <a:rPr lang="fr-FR" altLang="fr-FR" sz="1000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fr-FR" altLang="fr-FR" sz="1000" b="1" dirty="0" err="1">
                      <a:solidFill>
                        <a:srgbClr val="0070C0"/>
                      </a:solidFill>
                    </a:rPr>
                    <a:t>Flonneau</a:t>
                  </a:r>
                  <a:r>
                    <a:rPr lang="fr-FR" altLang="fr-FR" sz="1000" b="1" dirty="0">
                      <a:solidFill>
                        <a:srgbClr val="0070C0"/>
                      </a:solidFill>
                    </a:rPr>
                    <a:t> ‘La littérature et l’automobile’</a:t>
                  </a:r>
                  <a:endParaRPr lang="fr-FR" altLang="fr-FR" sz="400" b="1" dirty="0">
                    <a:solidFill>
                      <a:srgbClr val="0070C0"/>
                    </a:solidFill>
                  </a:endParaRPr>
                </a:p>
                <a:p>
                  <a:pPr>
                    <a:spcBef>
                      <a:spcPts val="400"/>
                    </a:spcBef>
                    <a:spcAft>
                      <a:spcPts val="400"/>
                    </a:spcAft>
                    <a:buNone/>
                  </a:pPr>
                  <a:r>
                    <a:rPr lang="fr-FR" altLang="fr-FR" sz="1400" b="1" dirty="0">
                      <a:solidFill>
                        <a:srgbClr val="0070C0"/>
                      </a:solidFill>
                    </a:rPr>
                    <a:t>Cocktail dinatoire</a:t>
                  </a:r>
                </a:p>
                <a:p>
                  <a:pPr eaLnBrk="1" hangingPunct="1">
                    <a:spcBef>
                      <a:spcPts val="0"/>
                    </a:spcBef>
                    <a:buFontTx/>
                    <a:buNone/>
                  </a:pPr>
                  <a:endParaRPr lang="fr-FR" altLang="fr-FR" sz="1600" b="1" dirty="0"/>
                </a:p>
                <a:p>
                  <a:pPr eaLnBrk="1" hangingPunct="1">
                    <a:spcBef>
                      <a:spcPts val="0"/>
                    </a:spcBef>
                    <a:buFontTx/>
                    <a:buNone/>
                  </a:pPr>
                  <a:endParaRPr lang="fr-FR" altLang="fr-FR" sz="1600" b="1" dirty="0"/>
                </a:p>
                <a:p>
                  <a:pPr eaLnBrk="1" hangingPunct="1">
                    <a:spcBef>
                      <a:spcPts val="0"/>
                    </a:spcBef>
                    <a:buFontTx/>
                    <a:buNone/>
                  </a:pPr>
                  <a:endParaRPr lang="fr-FR" altLang="fr-FR" sz="1600" b="1" dirty="0"/>
                </a:p>
                <a:p>
                  <a:pPr eaLnBrk="1" hangingPunct="1">
                    <a:spcBef>
                      <a:spcPts val="0"/>
                    </a:spcBef>
                    <a:buFontTx/>
                    <a:buNone/>
                  </a:pPr>
                  <a:r>
                    <a:rPr lang="fr-FR" altLang="fr-FR" sz="1600" b="1" dirty="0"/>
                    <a:t>Dimanche 22 septembre 2024</a:t>
                  </a:r>
                </a:p>
                <a:p>
                  <a:pPr>
                    <a:spcBef>
                      <a:spcPts val="0"/>
                    </a:spcBef>
                    <a:buNone/>
                  </a:pPr>
                  <a:endParaRPr lang="fr-FR" altLang="fr-FR" sz="600" b="1" dirty="0">
                    <a:solidFill>
                      <a:srgbClr val="CC0000"/>
                    </a:solidFill>
                  </a:endParaRPr>
                </a:p>
                <a:p>
                  <a:pPr>
                    <a:spcBef>
                      <a:spcPts val="0"/>
                    </a:spcBef>
                    <a:buNone/>
                  </a:pPr>
                  <a:r>
                    <a:rPr lang="fr-FR" altLang="fr-FR" sz="1400" b="1" dirty="0">
                      <a:solidFill>
                        <a:srgbClr val="0070C0"/>
                      </a:solidFill>
                    </a:rPr>
                    <a:t>Randonnée touristique du dimanche</a:t>
                  </a:r>
                  <a:endParaRPr lang="fr-FR" altLang="fr-FR" sz="1000" b="1" dirty="0">
                    <a:solidFill>
                      <a:srgbClr val="0070C0"/>
                    </a:solidFill>
                  </a:endParaRPr>
                </a:p>
                <a:p>
                  <a:pPr>
                    <a:spcBef>
                      <a:spcPts val="0"/>
                    </a:spcBef>
                    <a:buNone/>
                  </a:pPr>
                  <a:r>
                    <a:rPr lang="fr-FR" altLang="fr-FR" sz="1000" b="1" u="sng" dirty="0">
                      <a:solidFill>
                        <a:srgbClr val="0070C0"/>
                      </a:solidFill>
                    </a:rPr>
                    <a:t>9 h 15</a:t>
                  </a:r>
                  <a:r>
                    <a:rPr lang="fr-FR" altLang="fr-FR" sz="1000" b="1" dirty="0">
                      <a:solidFill>
                        <a:srgbClr val="0070C0"/>
                      </a:solidFill>
                    </a:rPr>
                    <a:t> château de Neuville : café d’accueil et road book, départ randonnée / 80km au </a:t>
                  </a:r>
                  <a:r>
                    <a:rPr lang="fr-FR" altLang="fr-FR" sz="1000" b="1" dirty="0" err="1">
                      <a:solidFill>
                        <a:srgbClr val="0070C0"/>
                      </a:solidFill>
                    </a:rPr>
                    <a:t>coeur</a:t>
                  </a:r>
                  <a:r>
                    <a:rPr lang="fr-FR" altLang="fr-FR" sz="1000" b="1" dirty="0">
                      <a:solidFill>
                        <a:srgbClr val="0070C0"/>
                      </a:solidFill>
                    </a:rPr>
                    <a:t> des Yvelines </a:t>
                  </a:r>
                </a:p>
                <a:p>
                  <a:pPr>
                    <a:spcBef>
                      <a:spcPts val="0"/>
                    </a:spcBef>
                    <a:buNone/>
                  </a:pPr>
                  <a:r>
                    <a:rPr lang="fr-FR" altLang="fr-FR" sz="1000" b="1" dirty="0">
                      <a:solidFill>
                        <a:srgbClr val="0070C0"/>
                      </a:solidFill>
                    </a:rPr>
                    <a:t>et dans la Beauce / arrêt au Café du Château à Anet / Retour au château de Gambais en fin de matinée</a:t>
                  </a:r>
                </a:p>
                <a:p>
                  <a:pPr>
                    <a:spcBef>
                      <a:spcPts val="0"/>
                    </a:spcBef>
                    <a:buNone/>
                  </a:pPr>
                  <a:r>
                    <a:rPr lang="fr-FR" altLang="fr-FR" sz="1000" b="1" dirty="0"/>
                    <a:t>    </a:t>
                  </a:r>
                </a:p>
                <a:p>
                  <a:pPr>
                    <a:spcBef>
                      <a:spcPts val="0"/>
                    </a:spcBef>
                    <a:buNone/>
                  </a:pPr>
                  <a:r>
                    <a:rPr lang="fr-FR" altLang="fr-FR" sz="1000" b="1" dirty="0">
                      <a:solidFill>
                        <a:srgbClr val="FF0000"/>
                      </a:solidFill>
                    </a:rPr>
                    <a:t>Exposition des autos (avant 1980) et </a:t>
                  </a:r>
                  <a:r>
                    <a:rPr lang="fr-FR" altLang="fr-FR" sz="1000" b="1" dirty="0" err="1">
                      <a:solidFill>
                        <a:srgbClr val="FF0000"/>
                      </a:solidFill>
                    </a:rPr>
                    <a:t>supercars</a:t>
                  </a:r>
                  <a:r>
                    <a:rPr lang="fr-FR" altLang="fr-FR" sz="1000" b="1" dirty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pPr>
                    <a:spcBef>
                      <a:spcPts val="0"/>
                    </a:spcBef>
                    <a:buNone/>
                  </a:pPr>
                  <a:r>
                    <a:rPr lang="fr-FR" altLang="fr-FR" sz="1000" b="1" dirty="0">
                      <a:solidFill>
                        <a:srgbClr val="FF0000"/>
                      </a:solidFill>
                    </a:rPr>
                    <a:t>à partir de </a:t>
                  </a:r>
                  <a:r>
                    <a:rPr lang="fr-FR" altLang="fr-FR" sz="1000" b="1" u="sng" dirty="0">
                      <a:solidFill>
                        <a:srgbClr val="FF0000"/>
                      </a:solidFill>
                    </a:rPr>
                    <a:t>10 h</a:t>
                  </a:r>
                  <a:r>
                    <a:rPr lang="fr-FR" altLang="fr-FR" sz="1000" b="1" dirty="0">
                      <a:solidFill>
                        <a:srgbClr val="FF0000"/>
                      </a:solidFill>
                    </a:rPr>
                    <a:t>, château de Neuville : </a:t>
                  </a:r>
                  <a:endParaRPr lang="fr-FR" altLang="fr-FR" sz="600" b="1" dirty="0"/>
                </a:p>
                <a:p>
                  <a:pPr>
                    <a:spcBef>
                      <a:spcPts val="0"/>
                    </a:spcBef>
                    <a:buNone/>
                  </a:pPr>
                  <a:r>
                    <a:rPr lang="fr-FR" altLang="fr-FR" sz="600" b="1" dirty="0"/>
                    <a:t>    </a:t>
                  </a:r>
                </a:p>
                <a:p>
                  <a:pPr>
                    <a:spcBef>
                      <a:spcPts val="0"/>
                    </a:spcBef>
                    <a:buNone/>
                  </a:pPr>
                  <a:r>
                    <a:rPr lang="fr-FR" altLang="fr-FR" sz="1000" b="1" dirty="0">
                      <a:solidFill>
                        <a:srgbClr val="FF0000"/>
                      </a:solidFill>
                    </a:rPr>
                    <a:t>Déjeuner libre (</a:t>
                  </a:r>
                  <a:r>
                    <a:rPr lang="fr-FR" altLang="fr-FR" sz="1000" b="1" dirty="0" err="1">
                      <a:solidFill>
                        <a:srgbClr val="FF0000"/>
                      </a:solidFill>
                    </a:rPr>
                    <a:t>food</a:t>
                  </a:r>
                  <a:r>
                    <a:rPr lang="fr-FR" altLang="fr-FR" sz="1000" b="1" dirty="0">
                      <a:solidFill>
                        <a:srgbClr val="FF0000"/>
                      </a:solidFill>
                    </a:rPr>
                    <a:t> trucks sur place</a:t>
                  </a:r>
                  <a:endParaRPr lang="fr-FR" altLang="fr-FR" sz="14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9" name="Connecteur droit 28">
                  <a:extLst>
                    <a:ext uri="{FF2B5EF4-FFF2-40B4-BE49-F238E27FC236}">
                      <a16:creationId xmlns:a16="http://schemas.microsoft.com/office/drawing/2014/main" id="{5FF2793E-7EDA-8164-398D-A6CA254A8B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95873" y="4695149"/>
                  <a:ext cx="1368019" cy="20824"/>
                </a:xfrm>
                <a:prstGeom prst="line">
                  <a:avLst/>
                </a:prstGeom>
                <a:ln w="952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Groupe 48">
                  <a:extLst>
                    <a:ext uri="{FF2B5EF4-FFF2-40B4-BE49-F238E27FC236}">
                      <a16:creationId xmlns:a16="http://schemas.microsoft.com/office/drawing/2014/main" id="{21EDC130-DF98-249E-C119-B45F9D3BBE22}"/>
                    </a:ext>
                  </a:extLst>
                </p:cNvPr>
                <p:cNvGrpSpPr/>
                <p:nvPr/>
              </p:nvGrpSpPr>
              <p:grpSpPr>
                <a:xfrm>
                  <a:off x="11076555" y="5775601"/>
                  <a:ext cx="918276" cy="553537"/>
                  <a:chOff x="10903835" y="5782963"/>
                  <a:chExt cx="918276" cy="553537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5DCBD6C6-7C63-AFC2-2EF0-717CE10C1D16}"/>
                      </a:ext>
                    </a:extLst>
                  </p:cNvPr>
                  <p:cNvSpPr/>
                  <p:nvPr/>
                </p:nvSpPr>
                <p:spPr>
                  <a:xfrm>
                    <a:off x="11671300" y="5827710"/>
                    <a:ext cx="150811" cy="147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CE564605-2443-4F47-6CA8-07FF5670BC70}"/>
                      </a:ext>
                    </a:extLst>
                  </p:cNvPr>
                  <p:cNvSpPr/>
                  <p:nvPr/>
                </p:nvSpPr>
                <p:spPr>
                  <a:xfrm>
                    <a:off x="11671289" y="6134899"/>
                    <a:ext cx="150811" cy="147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43C90C2-A89E-CA42-BA3C-35A56379D970}"/>
                      </a:ext>
                    </a:extLst>
                  </p:cNvPr>
                  <p:cNvSpPr/>
                  <p:nvPr/>
                </p:nvSpPr>
                <p:spPr>
                  <a:xfrm>
                    <a:off x="11223625" y="5832477"/>
                    <a:ext cx="150811" cy="147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88F8F7BE-B247-A0AC-D7A1-B882F16ED493}"/>
                      </a:ext>
                    </a:extLst>
                  </p:cNvPr>
                  <p:cNvSpPr/>
                  <p:nvPr/>
                </p:nvSpPr>
                <p:spPr>
                  <a:xfrm>
                    <a:off x="11222210" y="6139906"/>
                    <a:ext cx="150811" cy="147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" name="ZoneTexte 35">
                    <a:extLst>
                      <a:ext uri="{FF2B5EF4-FFF2-40B4-BE49-F238E27FC236}">
                        <a16:creationId xmlns:a16="http://schemas.microsoft.com/office/drawing/2014/main" id="{A8D456A8-47D8-EBE6-BACA-206A71E1811C}"/>
                      </a:ext>
                    </a:extLst>
                  </p:cNvPr>
                  <p:cNvSpPr txBox="1"/>
                  <p:nvPr/>
                </p:nvSpPr>
                <p:spPr>
                  <a:xfrm>
                    <a:off x="11325204" y="5784351"/>
                    <a:ext cx="43473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Non</a:t>
                    </a:r>
                  </a:p>
                </p:txBody>
              </p:sp>
              <p:sp>
                <p:nvSpPr>
                  <p:cNvPr id="37" name="ZoneTexte 36">
                    <a:extLst>
                      <a:ext uri="{FF2B5EF4-FFF2-40B4-BE49-F238E27FC236}">
                        <a16:creationId xmlns:a16="http://schemas.microsoft.com/office/drawing/2014/main" id="{01B0F5CA-76F5-1793-728F-835585ED171A}"/>
                      </a:ext>
                    </a:extLst>
                  </p:cNvPr>
                  <p:cNvSpPr txBox="1"/>
                  <p:nvPr/>
                </p:nvSpPr>
                <p:spPr>
                  <a:xfrm>
                    <a:off x="10903835" y="6090279"/>
                    <a:ext cx="39786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Oui</a:t>
                    </a:r>
                  </a:p>
                </p:txBody>
              </p:sp>
              <p:sp>
                <p:nvSpPr>
                  <p:cNvPr id="42" name="ZoneTexte 41">
                    <a:extLst>
                      <a:ext uri="{FF2B5EF4-FFF2-40B4-BE49-F238E27FC236}">
                        <a16:creationId xmlns:a16="http://schemas.microsoft.com/office/drawing/2014/main" id="{78D3AF7A-4365-B51D-CE3D-05609AFF250D}"/>
                      </a:ext>
                    </a:extLst>
                  </p:cNvPr>
                  <p:cNvSpPr txBox="1"/>
                  <p:nvPr/>
                </p:nvSpPr>
                <p:spPr>
                  <a:xfrm>
                    <a:off x="10906692" y="5782963"/>
                    <a:ext cx="397866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Oui</a:t>
                    </a:r>
                  </a:p>
                </p:txBody>
              </p:sp>
              <p:sp>
                <p:nvSpPr>
                  <p:cNvPr id="43" name="ZoneTexte 42">
                    <a:extLst>
                      <a:ext uri="{FF2B5EF4-FFF2-40B4-BE49-F238E27FC236}">
                        <a16:creationId xmlns:a16="http://schemas.microsoft.com/office/drawing/2014/main" id="{4411374E-D4D1-F6E9-F418-E4F4870C3253}"/>
                      </a:ext>
                    </a:extLst>
                  </p:cNvPr>
                  <p:cNvSpPr txBox="1"/>
                  <p:nvPr/>
                </p:nvSpPr>
                <p:spPr>
                  <a:xfrm>
                    <a:off x="11325204" y="6088359"/>
                    <a:ext cx="43473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Non</a:t>
                    </a:r>
                  </a:p>
                </p:txBody>
              </p:sp>
            </p:grpSp>
            <p:sp>
              <p:nvSpPr>
                <p:cNvPr id="52" name="ZoneTexte 51">
                  <a:extLst>
                    <a:ext uri="{FF2B5EF4-FFF2-40B4-BE49-F238E27FC236}">
                      <a16:creationId xmlns:a16="http://schemas.microsoft.com/office/drawing/2014/main" id="{C767130C-1A40-7643-FFFB-CE3E99404426}"/>
                    </a:ext>
                  </a:extLst>
                </p:cNvPr>
                <p:cNvSpPr txBox="1"/>
                <p:nvPr/>
              </p:nvSpPr>
              <p:spPr>
                <a:xfrm>
                  <a:off x="4574590" y="1181444"/>
                  <a:ext cx="3882666" cy="369332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>
                      <a:solidFill>
                        <a:schemeClr val="bg1"/>
                      </a:solidFill>
                    </a:rPr>
                    <a:t>Château de Neuville / 78 950  Gambais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6CA02B1-E9BB-8D2E-6E07-AB596EAC21A2}"/>
                    </a:ext>
                  </a:extLst>
                </p:cNvPr>
                <p:cNvSpPr txBox="1"/>
                <p:nvPr/>
              </p:nvSpPr>
              <p:spPr>
                <a:xfrm>
                  <a:off x="2961077" y="3717086"/>
                  <a:ext cx="24994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sz="1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Déjeuner libre (</a:t>
                  </a:r>
                  <a:r>
                    <a:rPr lang="fr-FR" sz="10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food</a:t>
                  </a:r>
                  <a:r>
                    <a:rPr lang="fr-FR" sz="1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trucks sur place)</a:t>
                  </a:r>
                </a:p>
              </p:txBody>
            </p:sp>
            <p:cxnSp>
              <p:nvCxnSpPr>
                <p:cNvPr id="50" name="Connecteur droit 49">
                  <a:extLst>
                    <a:ext uri="{FF2B5EF4-FFF2-40B4-BE49-F238E27FC236}">
                      <a16:creationId xmlns:a16="http://schemas.microsoft.com/office/drawing/2014/main" id="{A187DCD0-758B-E353-0283-5BF80AF167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8628" y="3236113"/>
                  <a:ext cx="717440" cy="68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Oval 239">
                  <a:extLst>
                    <a:ext uri="{FF2B5EF4-FFF2-40B4-BE49-F238E27FC236}">
                      <a16:creationId xmlns:a16="http://schemas.microsoft.com/office/drawing/2014/main" id="{2F80F450-E0A5-7936-9252-804862A78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1229" y="2332076"/>
                  <a:ext cx="144462" cy="142875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E03C4260-A968-6EB4-4DF2-B798136B0F6C}"/>
                    </a:ext>
                  </a:extLst>
                </p:cNvPr>
                <p:cNvSpPr txBox="1"/>
                <p:nvPr/>
              </p:nvSpPr>
              <p:spPr>
                <a:xfrm>
                  <a:off x="3017808" y="3548808"/>
                  <a:ext cx="4545042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r>
                    <a:rPr lang="fr-FR" altLang="fr-FR" sz="1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Exposition des autos (avant 1980) à partir de </a:t>
                  </a:r>
                  <a:r>
                    <a:rPr lang="fr-FR" altLang="fr-FR" sz="1000" b="1" u="sng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 h</a:t>
                  </a:r>
                  <a:r>
                    <a:rPr lang="fr-FR" altLang="fr-FR" sz="1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au château </a:t>
                  </a:r>
                </a:p>
              </p:txBody>
            </p:sp>
          </p:grp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6F059F39-326B-89DC-9E70-27955FE03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17750" y="3868329"/>
                <a:ext cx="717440" cy="68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CF883002-7FAC-D151-B6DB-CCEC7B1D0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5718" y="5319434"/>
                <a:ext cx="717440" cy="68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id="{6CE439AB-AB6A-F4EC-A56A-026D3DE94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0001" y="-345902"/>
                <a:ext cx="3121152" cy="2340864"/>
              </a:xfrm>
              <a:prstGeom prst="rect">
                <a:avLst/>
              </a:prstGeom>
            </p:spPr>
          </p:pic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1CF6EB8D-C8C1-B0EA-D2FD-1982A0B452D2}"/>
                  </a:ext>
                </a:extLst>
              </p:cNvPr>
              <p:cNvSpPr txBox="1"/>
              <p:nvPr/>
            </p:nvSpPr>
            <p:spPr>
              <a:xfrm>
                <a:off x="2949446" y="5676772"/>
                <a:ext cx="3263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14h30  Trophée Jean-Paul Thévenet</a:t>
                </a:r>
                <a:endParaRPr lang="fr-FR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D6715B2A-709C-D2F4-A183-3D91D285FC11}"/>
                  </a:ext>
                </a:extLst>
              </p:cNvPr>
              <p:cNvSpPr txBox="1"/>
              <p:nvPr/>
            </p:nvSpPr>
            <p:spPr>
              <a:xfrm>
                <a:off x="2936930" y="6035380"/>
                <a:ext cx="39613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15h30   Concours d’élégance labellisé FFVE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0C7F1574-D18D-21B7-320A-FEE070C29F7A}"/>
                  </a:ext>
                </a:extLst>
              </p:cNvPr>
              <p:cNvSpPr txBox="1"/>
              <p:nvPr/>
            </p:nvSpPr>
            <p:spPr>
              <a:xfrm>
                <a:off x="2973955" y="6296862"/>
                <a:ext cx="17748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18h  Fin de la 5</a:t>
                </a:r>
                <a:r>
                  <a:rPr lang="fr-FR" sz="1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ème</a:t>
                </a:r>
                <a:r>
                  <a:rPr lang="fr-F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édition</a:t>
                </a:r>
              </a:p>
            </p:txBody>
          </p:sp>
        </p:grp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F8FC3B0-62F9-0E7E-B124-84E4358CF4D6}"/>
                </a:ext>
              </a:extLst>
            </p:cNvPr>
            <p:cNvSpPr txBox="1"/>
            <p:nvPr/>
          </p:nvSpPr>
          <p:spPr>
            <a:xfrm>
              <a:off x="7601876" y="3587091"/>
              <a:ext cx="1136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 inscription</a:t>
              </a:r>
            </a:p>
          </p:txBody>
        </p:sp>
        <p:sp>
          <p:nvSpPr>
            <p:cNvPr id="4" name="Accolade ouvrante 3">
              <a:extLst>
                <a:ext uri="{FF2B5EF4-FFF2-40B4-BE49-F238E27FC236}">
                  <a16:creationId xmlns:a16="http://schemas.microsoft.com/office/drawing/2014/main" id="{8C1EDFFF-CCA7-A528-E27F-02B5E50D3D9C}"/>
                </a:ext>
              </a:extLst>
            </p:cNvPr>
            <p:cNvSpPr/>
            <p:nvPr/>
          </p:nvSpPr>
          <p:spPr>
            <a:xfrm>
              <a:off x="8674687" y="3619768"/>
              <a:ext cx="45719" cy="27738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7AD01C8E-42FB-5A97-DB08-AA0845424E33}"/>
                </a:ext>
              </a:extLst>
            </p:cNvPr>
            <p:cNvSpPr txBox="1"/>
            <p:nvPr/>
          </p:nvSpPr>
          <p:spPr>
            <a:xfrm>
              <a:off x="8701520" y="5000418"/>
              <a:ext cx="2289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 et pilote : gratuit</a:t>
              </a:r>
            </a:p>
            <a:p>
              <a:r>
                <a:rPr lang="fr-FR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 passager supplémentaire : 10€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F4948F58-B8EC-5DBF-FCEE-8065E5445F88}"/>
                </a:ext>
              </a:extLst>
            </p:cNvPr>
            <p:cNvSpPr txBox="1"/>
            <p:nvPr/>
          </p:nvSpPr>
          <p:spPr>
            <a:xfrm>
              <a:off x="7621506" y="5051423"/>
              <a:ext cx="1136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 inscription</a:t>
              </a:r>
            </a:p>
          </p:txBody>
        </p:sp>
        <p:sp>
          <p:nvSpPr>
            <p:cNvPr id="148" name="Accolade ouvrante 147">
              <a:extLst>
                <a:ext uri="{FF2B5EF4-FFF2-40B4-BE49-F238E27FC236}">
                  <a16:creationId xmlns:a16="http://schemas.microsoft.com/office/drawing/2014/main" id="{7F840A9C-D18B-33F7-0F0A-BBA87CCD1BF2}"/>
                </a:ext>
              </a:extLst>
            </p:cNvPr>
            <p:cNvSpPr/>
            <p:nvPr/>
          </p:nvSpPr>
          <p:spPr>
            <a:xfrm>
              <a:off x="8694317" y="5084100"/>
              <a:ext cx="45719" cy="27738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590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5CC0E832-5F14-0AAB-75CA-81D3917F1721}"/>
              </a:ext>
            </a:extLst>
          </p:cNvPr>
          <p:cNvGrpSpPr/>
          <p:nvPr/>
        </p:nvGrpSpPr>
        <p:grpSpPr>
          <a:xfrm>
            <a:off x="0" y="-5407"/>
            <a:ext cx="12192000" cy="6920626"/>
            <a:chOff x="0" y="-5407"/>
            <a:chExt cx="12192000" cy="6920626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5389F715-A4FE-BFF4-7D0D-654A0D52085F}"/>
                </a:ext>
              </a:extLst>
            </p:cNvPr>
            <p:cNvGrpSpPr/>
            <p:nvPr/>
          </p:nvGrpSpPr>
          <p:grpSpPr>
            <a:xfrm>
              <a:off x="0" y="-5407"/>
              <a:ext cx="12192000" cy="6920626"/>
              <a:chOff x="0" y="-5407"/>
              <a:chExt cx="12192000" cy="6920626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82B93E26-BD0C-18CF-E509-12CDB4F61BEA}"/>
                  </a:ext>
                </a:extLst>
              </p:cNvPr>
              <p:cNvGrpSpPr/>
              <p:nvPr/>
            </p:nvGrpSpPr>
            <p:grpSpPr>
              <a:xfrm>
                <a:off x="0" y="-5407"/>
                <a:ext cx="12192000" cy="6920626"/>
                <a:chOff x="0" y="-5407"/>
                <a:chExt cx="12192000" cy="6920626"/>
              </a:xfrm>
            </p:grpSpPr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EBEB0458-6C15-61DB-CAA9-CA6B5BE57D90}"/>
                    </a:ext>
                  </a:extLst>
                </p:cNvPr>
                <p:cNvSpPr txBox="1"/>
                <p:nvPr/>
              </p:nvSpPr>
              <p:spPr>
                <a:xfrm>
                  <a:off x="7978140" y="2558415"/>
                  <a:ext cx="4071619" cy="646331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solidFill>
                        <a:schemeClr val="bg1"/>
                      </a:solidFill>
                    </a:rPr>
                    <a:t>Document à retourner à Jean Marc THEVENET </a:t>
                  </a:r>
                  <a:r>
                    <a:rPr lang="fr-FR" sz="1200" b="1" dirty="0">
                      <a:solidFill>
                        <a:schemeClr val="bg1"/>
                      </a:solidFill>
                      <a:hlinkClick r:id="rId2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jeanmarc.thevenet@yahoo.fr</a:t>
                  </a:r>
                  <a:endParaRPr lang="fr-FR" sz="12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fr-FR" sz="1200" b="1" dirty="0">
                      <a:solidFill>
                        <a:schemeClr val="bg1"/>
                      </a:solidFill>
                    </a:rPr>
                    <a:t>(ou 66 rue des Vieilles Tuileries 78950 Gambais)</a:t>
                  </a:r>
                  <a:endParaRPr lang="fr-FR" sz="9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2" name="Image 11">
                  <a:extLst>
                    <a:ext uri="{FF2B5EF4-FFF2-40B4-BE49-F238E27FC236}">
                      <a16:creationId xmlns:a16="http://schemas.microsoft.com/office/drawing/2014/main" id="{AAA49CA6-6BEF-33D2-0F14-24642771B0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751139"/>
                  <a:ext cx="12192000" cy="2164080"/>
                </a:xfrm>
                <a:prstGeom prst="rect">
                  <a:avLst/>
                </a:prstGeom>
              </p:spPr>
            </p:pic>
            <p:pic>
              <p:nvPicPr>
                <p:cNvPr id="3" name="Image 2">
                  <a:extLst>
                    <a:ext uri="{FF2B5EF4-FFF2-40B4-BE49-F238E27FC236}">
                      <a16:creationId xmlns:a16="http://schemas.microsoft.com/office/drawing/2014/main" id="{07E3ED82-EF3B-A78D-195B-FD66561C23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4032" y="125269"/>
                  <a:ext cx="2881784" cy="1021584"/>
                </a:xfrm>
                <a:prstGeom prst="rect">
                  <a:avLst/>
                </a:prstGeom>
              </p:spPr>
            </p:pic>
            <p:sp>
              <p:nvSpPr>
                <p:cNvPr id="17" name="Text Box 11">
                  <a:extLst>
                    <a:ext uri="{FF2B5EF4-FFF2-40B4-BE49-F238E27FC236}">
                      <a16:creationId xmlns:a16="http://schemas.microsoft.com/office/drawing/2014/main" id="{1359746D-A454-1078-2A2B-B3571AAB2A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634" y="7825"/>
                  <a:ext cx="4442666" cy="461665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PARTICIPANT</a:t>
                  </a:r>
                </a:p>
              </p:txBody>
            </p:sp>
            <p:sp>
              <p:nvSpPr>
                <p:cNvPr id="19" name="Text Box 11">
                  <a:extLst>
                    <a:ext uri="{FF2B5EF4-FFF2-40B4-BE49-F238E27FC236}">
                      <a16:creationId xmlns:a16="http://schemas.microsoft.com/office/drawing/2014/main" id="{07714E3B-E56F-CC1C-7568-7F1080A807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634" y="2142567"/>
                  <a:ext cx="4442666" cy="461665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VEHICULE</a:t>
                  </a:r>
                </a:p>
              </p:txBody>
            </p:sp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70AC0ED3-6F84-B040-E2BB-CFCFF52CB28D}"/>
                    </a:ext>
                  </a:extLst>
                </p:cNvPr>
                <p:cNvSpPr txBox="1"/>
                <p:nvPr/>
              </p:nvSpPr>
              <p:spPr>
                <a:xfrm>
                  <a:off x="135182" y="542848"/>
                  <a:ext cx="54854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Nom :</a:t>
                  </a:r>
                </a:p>
              </p:txBody>
            </p:sp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2C6FCE03-7124-9CD2-2363-A103680A16FB}"/>
                    </a:ext>
                  </a:extLst>
                </p:cNvPr>
                <p:cNvSpPr txBox="1"/>
                <p:nvPr/>
              </p:nvSpPr>
              <p:spPr>
                <a:xfrm>
                  <a:off x="2166443" y="544578"/>
                  <a:ext cx="73930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Prénom :</a:t>
                  </a:r>
                </a:p>
              </p:txBody>
            </p:sp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E928DE82-C5C3-0FF8-B23B-2E443D089B46}"/>
                    </a:ext>
                  </a:extLst>
                </p:cNvPr>
                <p:cNvSpPr txBox="1"/>
                <p:nvPr/>
              </p:nvSpPr>
              <p:spPr>
                <a:xfrm>
                  <a:off x="135941" y="753088"/>
                  <a:ext cx="104067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Passager.e.s</a:t>
                  </a:r>
                  <a:r>
                    <a: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:</a:t>
                  </a: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4B94785D-3230-6BBA-A626-887A5C08ACEC}"/>
                    </a:ext>
                  </a:extLst>
                </p:cNvPr>
                <p:cNvSpPr txBox="1"/>
                <p:nvPr/>
              </p:nvSpPr>
              <p:spPr>
                <a:xfrm>
                  <a:off x="119379" y="1617931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Email : 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002B67B8-11F0-BBE6-6AE1-D138C4C03BB8}"/>
                    </a:ext>
                  </a:extLst>
                </p:cNvPr>
                <p:cNvSpPr txBox="1"/>
                <p:nvPr/>
              </p:nvSpPr>
              <p:spPr>
                <a:xfrm>
                  <a:off x="119379" y="1850845"/>
                  <a:ext cx="144302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Téléphone portable :</a:t>
                  </a: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495CDE90-BB0F-13CC-4139-BC70057A2461}"/>
                    </a:ext>
                  </a:extLst>
                </p:cNvPr>
                <p:cNvSpPr txBox="1"/>
                <p:nvPr/>
              </p:nvSpPr>
              <p:spPr>
                <a:xfrm>
                  <a:off x="119379" y="1214563"/>
                  <a:ext cx="124906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Adresse postale :</a:t>
                  </a:r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6712D6FD-F64D-5545-47AC-E66C337B58DB}"/>
                    </a:ext>
                  </a:extLst>
                </p:cNvPr>
                <p:cNvSpPr txBox="1"/>
                <p:nvPr/>
              </p:nvSpPr>
              <p:spPr>
                <a:xfrm>
                  <a:off x="119379" y="2890269"/>
                  <a:ext cx="125707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Modèle et année :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4FFA6DAF-1E54-3261-CC28-47631A9F7FBA}"/>
                    </a:ext>
                  </a:extLst>
                </p:cNvPr>
                <p:cNvSpPr txBox="1"/>
                <p:nvPr/>
              </p:nvSpPr>
              <p:spPr>
                <a:xfrm>
                  <a:off x="119379" y="2628724"/>
                  <a:ext cx="71846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Marque :</a:t>
                  </a:r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D9E3D1C7-8618-D99F-AB79-9E23A233FF4A}"/>
                    </a:ext>
                  </a:extLst>
                </p:cNvPr>
                <p:cNvSpPr txBox="1"/>
                <p:nvPr/>
              </p:nvSpPr>
              <p:spPr>
                <a:xfrm>
                  <a:off x="119379" y="3121166"/>
                  <a:ext cx="210185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Particularité de son historique :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15A6BF5-C699-6511-BF05-333543955C2E}"/>
                    </a:ext>
                  </a:extLst>
                </p:cNvPr>
                <p:cNvSpPr/>
                <p:nvPr/>
              </p:nvSpPr>
              <p:spPr>
                <a:xfrm>
                  <a:off x="142426" y="3152775"/>
                  <a:ext cx="4461300" cy="1688356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" name="ZoneTexte 1">
                  <a:extLst>
                    <a:ext uri="{FF2B5EF4-FFF2-40B4-BE49-F238E27FC236}">
                      <a16:creationId xmlns:a16="http://schemas.microsoft.com/office/drawing/2014/main" id="{EB939902-96C8-67FC-42CE-37B1B6E0382E}"/>
                    </a:ext>
                  </a:extLst>
                </p:cNvPr>
                <p:cNvSpPr txBox="1"/>
                <p:nvPr/>
              </p:nvSpPr>
              <p:spPr>
                <a:xfrm>
                  <a:off x="7594782" y="1130487"/>
                  <a:ext cx="3059812" cy="30777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>
                      <a:solidFill>
                        <a:schemeClr val="bg1"/>
                      </a:solidFill>
                    </a:rPr>
                    <a:t>Château de Neuville/78 950  Gambais</a:t>
                  </a:r>
                </a:p>
              </p:txBody>
            </p:sp>
            <p:grpSp>
              <p:nvGrpSpPr>
                <p:cNvPr id="4" name="Groupe 3">
                  <a:extLst>
                    <a:ext uri="{FF2B5EF4-FFF2-40B4-BE49-F238E27FC236}">
                      <a16:creationId xmlns:a16="http://schemas.microsoft.com/office/drawing/2014/main" id="{802F46B9-0354-295F-1674-907324EF7B31}"/>
                    </a:ext>
                  </a:extLst>
                </p:cNvPr>
                <p:cNvGrpSpPr/>
                <p:nvPr/>
              </p:nvGrpSpPr>
              <p:grpSpPr>
                <a:xfrm>
                  <a:off x="4057889" y="201184"/>
                  <a:ext cx="720730" cy="892552"/>
                  <a:chOff x="-425961" y="419776"/>
                  <a:chExt cx="720730" cy="892552"/>
                </a:xfrm>
              </p:grpSpPr>
              <p:sp>
                <p:nvSpPr>
                  <p:cNvPr id="5" name="Text Box 114">
                    <a:extLst>
                      <a:ext uri="{FF2B5EF4-FFF2-40B4-BE49-F238E27FC236}">
                        <a16:creationId xmlns:a16="http://schemas.microsoft.com/office/drawing/2014/main" id="{1AAE4D8F-4DF1-2C78-4C6F-41E669D404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650181">
                    <a:off x="-332996" y="419776"/>
                    <a:ext cx="598241" cy="89255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altLang="fr-FR" sz="4000" b="1" i="1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kumimoji="0" lang="fr-FR" altLang="fr-FR" sz="1800" b="1" i="1" u="none" strike="noStrike" kern="0" cap="none" spc="0" normalizeH="0" baseline="300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e</a:t>
                    </a:r>
                  </a:p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altLang="fr-FR" sz="1800" b="1" i="1" u="none" strike="noStrike" kern="0" cap="none" spc="0" normalizeH="0" baseline="300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édition</a:t>
                    </a:r>
                  </a:p>
                </p:txBody>
              </p:sp>
              <p:sp>
                <p:nvSpPr>
                  <p:cNvPr id="6" name="Rectangle 115">
                    <a:extLst>
                      <a:ext uri="{FF2B5EF4-FFF2-40B4-BE49-F238E27FC236}">
                        <a16:creationId xmlns:a16="http://schemas.microsoft.com/office/drawing/2014/main" id="{32AA89B4-CDA8-FDAC-5C1C-21A57A86EA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50181">
                    <a:off x="-425961" y="942843"/>
                    <a:ext cx="720730" cy="71439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/>
                  </a:p>
                </p:txBody>
              </p:sp>
            </p:grpSp>
            <p:pic>
              <p:nvPicPr>
                <p:cNvPr id="31" name="Image 30">
                  <a:extLst>
                    <a:ext uri="{FF2B5EF4-FFF2-40B4-BE49-F238E27FC236}">
                      <a16:creationId xmlns:a16="http://schemas.microsoft.com/office/drawing/2014/main" id="{21E9CEE1-5AA5-93BE-4CBE-EEA31225A6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18886" y="-5407"/>
                  <a:ext cx="2682996" cy="1675457"/>
                </a:xfrm>
                <a:prstGeom prst="rect">
                  <a:avLst/>
                </a:prstGeom>
              </p:spPr>
            </p:pic>
            <p:sp>
              <p:nvSpPr>
                <p:cNvPr id="8" name="Text Box 13">
                  <a:extLst>
                    <a:ext uri="{FF2B5EF4-FFF2-40B4-BE49-F238E27FC236}">
                      <a16:creationId xmlns:a16="http://schemas.microsoft.com/office/drawing/2014/main" id="{9408EA4C-5EEA-1880-47C2-A1E0F8B1AE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0697" y="1569734"/>
                  <a:ext cx="7242218" cy="38318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ts val="100"/>
                    </a:spcBef>
                    <a:spcAft>
                      <a:spcPts val="100"/>
                    </a:spcAft>
                    <a:buFontTx/>
                    <a:buNone/>
                  </a:pPr>
                  <a:r>
                    <a:rPr lang="fr-FR" altLang="fr-FR" sz="800" b="1" dirty="0">
                      <a:solidFill>
                        <a:srgbClr val="FF0000"/>
                      </a:solidFill>
                    </a:rPr>
                    <a:t>Éligibilité</a:t>
                  </a:r>
                </a:p>
                <a:p>
                  <a:pPr eaLnBrk="1" hangingPunct="1">
                    <a:spcBef>
                      <a:spcPts val="100"/>
                    </a:spcBef>
                    <a:spcAft>
                      <a:spcPts val="100"/>
                    </a:spcAft>
                    <a:buFontTx/>
                    <a:buNone/>
                  </a:pPr>
                  <a:r>
                    <a:rPr lang="fr-FR" altLang="fr-FR" sz="800" b="1" dirty="0"/>
                    <a:t>La manifestation est ouverte GRACIEUSEMENT aux automobiles et motocyclettes antérieures à 1980 et à leur conducteur. Pour les répliques, reconstructions et autos de grand intérêt plus récentes, merci de prendre contact avec Jean-Marc Thévenet 06 41 24 04 45 </a:t>
                  </a:r>
                  <a:r>
                    <a:rPr lang="fr-FR" altLang="fr-FR" sz="800" b="1" dirty="0" err="1"/>
                    <a:t>jeanmarc.thevenet@yahoo,fr</a:t>
                  </a:r>
                  <a:endParaRPr lang="fr-FR" altLang="fr-FR" sz="800" b="1" dirty="0"/>
                </a:p>
                <a:p>
                  <a:pPr eaLnBrk="1" hangingPunct="1">
                    <a:spcBef>
                      <a:spcPts val="100"/>
                    </a:spcBef>
                    <a:spcAft>
                      <a:spcPts val="100"/>
                    </a:spcAft>
                    <a:buFontTx/>
                    <a:buNone/>
                  </a:pPr>
                  <a:r>
                    <a:rPr lang="fr-FR" altLang="fr-FR" sz="800" b="1" dirty="0">
                      <a:solidFill>
                        <a:srgbClr val="FF0000"/>
                      </a:solidFill>
                    </a:rPr>
                    <a:t>Paiement des frais d’inscription randonnée(s)-conférence</a:t>
                  </a:r>
                </a:p>
                <a:p>
                  <a:pPr marL="171450" indent="-171450"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fr-FR" altLang="fr-FR" sz="800" b="1" dirty="0"/>
                    <a:t>par chèque à l’ordre de Art Events, adressé au 66 rue des Vieilles-Tuileries, 78950 Gambais /</a:t>
                  </a:r>
                </a:p>
                <a:p>
                  <a:pPr marL="171450" indent="-171450"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fr-FR" altLang="fr-FR" sz="800" b="1" dirty="0"/>
                    <a:t>ou par virement au compte IBAN </a:t>
                  </a:r>
                  <a:r>
                    <a:rPr lang="fr-FR" sz="800" dirty="0">
                      <a:effectLst/>
                      <a:latin typeface="Arial" panose="020B0604020202020204" pitchFamily="34" charset="0"/>
                    </a:rPr>
                    <a:t>FR76 1751 5000 9208 0029 8691 993/</a:t>
                  </a:r>
                  <a:r>
                    <a:rPr lang="fr-FR" sz="800" b="1" dirty="0">
                      <a:effectLst/>
                      <a:latin typeface="Arial" panose="020B0604020202020204" pitchFamily="34" charset="0"/>
                    </a:rPr>
                    <a:t>BIC</a:t>
                  </a:r>
                  <a:r>
                    <a:rPr lang="fr-FR" sz="800" dirty="0">
                      <a:effectLst/>
                      <a:latin typeface="Arial" panose="020B0604020202020204" pitchFamily="34" charset="0"/>
                    </a:rPr>
                    <a:t> CEPAFRPP751</a:t>
                  </a:r>
                  <a:endParaRPr lang="fr-FR" sz="800" b="1" dirty="0">
                    <a:effectLst/>
                    <a:latin typeface="Arial" panose="020B0604020202020204" pitchFamily="34" charset="0"/>
                  </a:endParaRP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i="1" dirty="0"/>
                    <a:t>      (les frais d’inscription ne sont pas remboursables sauf cas de force majeure)</a:t>
                  </a:r>
                  <a:endParaRPr lang="fr-FR" altLang="fr-FR" sz="800" i="1" dirty="0">
                    <a:solidFill>
                      <a:srgbClr val="FF0000"/>
                    </a:solidFill>
                  </a:endParaRP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>
                      <a:solidFill>
                        <a:srgbClr val="FF0000"/>
                      </a:solidFill>
                    </a:rPr>
                    <a:t>Délais d’inscription</a:t>
                  </a:r>
                </a:p>
                <a:p>
                  <a:pPr marL="171450" indent="-171450"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fr-FR" altLang="fr-FR" sz="800" b="1" dirty="0"/>
                    <a:t>Randonnées samedi et dimanche :</a:t>
                  </a:r>
                </a:p>
                <a:p>
                  <a:pPr marL="171450" indent="-171450"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fr-FR" altLang="fr-FR" sz="800" b="1" dirty="0"/>
                    <a:t>Concours d’élégance : 	    </a:t>
                  </a:r>
                </a:p>
                <a:p>
                  <a:pPr marL="171450" indent="-171450"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fr-FR" altLang="fr-FR" sz="800" b="1" dirty="0"/>
                    <a:t>Trophée J-P. Thévenet :	    </a:t>
                  </a:r>
                  <a:endParaRPr lang="fr-FR" altLang="fr-FR" sz="800" b="1" u="sng" dirty="0"/>
                </a:p>
                <a:p>
                  <a:pPr marL="171450" indent="-171450"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fr-FR" altLang="fr-FR" sz="800" b="1" dirty="0"/>
                    <a:t>Cocktail dinatoire :</a:t>
                  </a:r>
                  <a:endParaRPr lang="fr-FR" altLang="fr-FR" sz="800" b="1" u="sng" dirty="0"/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>
                      <a:solidFill>
                        <a:srgbClr val="FF0000"/>
                      </a:solidFill>
                    </a:rPr>
                    <a:t>Concours d’élégance</a:t>
                  </a: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/>
                    <a:t>Ce concours fait partie de la trentaine de concours labellisés par la FFVE en 2024. Le nombre de places est limité à 30 automobiles. Si votre candidature n’était pas retenue, vous en seriez informé.</a:t>
                  </a: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/>
                    <a:t>Le document « Comment se préparer à un concours d’élégance », sera adressé par mail à tous les participants retenus.</a:t>
                  </a: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>
                      <a:solidFill>
                        <a:srgbClr val="FF0000"/>
                      </a:solidFill>
                    </a:rPr>
                    <a:t>Trophée Jean-Paul Thévenet</a:t>
                  </a: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/>
                    <a:t>Automobiles éligibles : 1960 / 1980</a:t>
                  </a: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>
                      <a:solidFill>
                        <a:srgbClr val="FF0000"/>
                      </a:solidFill>
                    </a:rPr>
                    <a:t>Accueil du public</a:t>
                  </a: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/>
                    <a:t>À partir de 12h le samedi 21 septembre et de 10 h le dimanche 22 septembre.</a:t>
                  </a: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/>
                    <a:t>Prix : 12 € par adulte, gratuit pour les moins de 12 ans / Parking gratuit dans le parc du château.</a:t>
                  </a: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>
                      <a:solidFill>
                        <a:srgbClr val="FF0000"/>
                      </a:solidFill>
                    </a:rPr>
                    <a:t>Contacts</a:t>
                  </a: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/>
                    <a:t>Organisation générale : Jean-Marc Thévenet, 06 41 24 04 45</a:t>
                  </a:r>
                </a:p>
                <a:p>
                  <a:pPr>
                    <a:spcBef>
                      <a:spcPts val="100"/>
                    </a:spcBef>
                    <a:spcAft>
                      <a:spcPts val="100"/>
                    </a:spcAft>
                    <a:buNone/>
                  </a:pPr>
                  <a:r>
                    <a:rPr lang="fr-FR" altLang="fr-FR" sz="800" b="1" dirty="0"/>
                    <a:t>Concours d’élégance : Patrick Lesueur 06 49 58 07 03 ou Patrick Rollet 06 08 95 99 53</a:t>
                  </a:r>
                </a:p>
              </p:txBody>
            </p:sp>
            <p:sp>
              <p:nvSpPr>
                <p:cNvPr id="7" name="ZoneTexte 14">
                  <a:extLst>
                    <a:ext uri="{FF2B5EF4-FFF2-40B4-BE49-F238E27FC236}">
                      <a16:creationId xmlns:a16="http://schemas.microsoft.com/office/drawing/2014/main" id="{EBEB0458-6C15-61DB-CAA9-CA6B5BE57D90}"/>
                    </a:ext>
                  </a:extLst>
                </p:cNvPr>
                <p:cNvSpPr txBox="1"/>
                <p:nvPr/>
              </p:nvSpPr>
              <p:spPr>
                <a:xfrm>
                  <a:off x="8017316" y="2844207"/>
                  <a:ext cx="4071619" cy="646331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1200" b="1" dirty="0">
                      <a:solidFill>
                        <a:schemeClr val="bg1"/>
                      </a:solidFill>
                    </a:rPr>
                    <a:t>Document à retourner avec votre paiement                                   à Jean Marc THEVENET </a:t>
                  </a:r>
                  <a:r>
                    <a:rPr lang="fr-FR" sz="1200" b="1" dirty="0">
                      <a:solidFill>
                        <a:schemeClr val="bg1"/>
                      </a:solidFill>
                      <a:hlinkClick r:id="rId2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jeanmarc.thevenet@yahoo.fr</a:t>
                  </a:r>
                  <a:endParaRPr lang="fr-FR" sz="12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fr-FR" sz="1200" b="1" dirty="0">
                      <a:solidFill>
                        <a:schemeClr val="bg1"/>
                      </a:solidFill>
                    </a:rPr>
                    <a:t>(ou 66 rue des Vieilles Tuileries 78950 Gambais)</a:t>
                  </a:r>
                  <a:endParaRPr lang="fr-FR" sz="9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E3899841-CE8B-53B5-BCC0-F06A5C541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9872" y="207020"/>
                <a:ext cx="1190494" cy="1225101"/>
              </a:xfrm>
              <a:prstGeom prst="rect">
                <a:avLst/>
              </a:prstGeom>
            </p:spPr>
          </p:pic>
        </p:grpSp>
        <p:sp>
          <p:nvSpPr>
            <p:cNvPr id="10" name="Accolade fermante 9">
              <a:extLst>
                <a:ext uri="{FF2B5EF4-FFF2-40B4-BE49-F238E27FC236}">
                  <a16:creationId xmlns:a16="http://schemas.microsoft.com/office/drawing/2014/main" id="{248EBA7F-C141-D76E-0127-AC0A648DAC2C}"/>
                </a:ext>
              </a:extLst>
            </p:cNvPr>
            <p:cNvSpPr/>
            <p:nvPr/>
          </p:nvSpPr>
          <p:spPr>
            <a:xfrm>
              <a:off x="6873240" y="2859705"/>
              <a:ext cx="45719" cy="49244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D0BFBD3-4500-F510-7199-AEEFFAE5D7E8}"/>
                </a:ext>
              </a:extLst>
            </p:cNvPr>
            <p:cNvSpPr txBox="1"/>
            <p:nvPr/>
          </p:nvSpPr>
          <p:spPr>
            <a:xfrm>
              <a:off x="6918959" y="2951889"/>
              <a:ext cx="849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Avant le </a:t>
              </a:r>
            </a:p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1er </a:t>
              </a:r>
              <a:r>
                <a:rPr lang="en-GB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septembre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2744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627</Words>
  <Application>Microsoft Office PowerPoint</Application>
  <PresentationFormat>Grand écran</PresentationFormat>
  <Paragraphs>97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Thème Office</vt:lpstr>
      <vt:lpstr>Acrobat Document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rollet</dc:creator>
  <cp:lastModifiedBy>patrick rollet</cp:lastModifiedBy>
  <cp:revision>55</cp:revision>
  <cp:lastPrinted>2023-04-04T14:49:30Z</cp:lastPrinted>
  <dcterms:created xsi:type="dcterms:W3CDTF">2023-04-04T08:14:34Z</dcterms:created>
  <dcterms:modified xsi:type="dcterms:W3CDTF">2024-06-12T14:03:38Z</dcterms:modified>
</cp:coreProperties>
</file>